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 Extra Bold" charset="1" panose="020B0906030804020204"/>
      <p:regular r:id="rId10"/>
    </p:embeddedFont>
    <p:embeddedFont>
      <p:font typeface="Open Sans Extra Bold Italics" charset="1" panose="020B0906030804020204"/>
      <p:regular r:id="rId11"/>
    </p:embeddedFont>
    <p:embeddedFont>
      <p:font typeface="Now" charset="1" panose="00000500000000000000"/>
      <p:regular r:id="rId12"/>
    </p:embeddedFont>
    <p:embeddedFont>
      <p:font typeface="Now Bold" charset="1" panose="00000600000000000000"/>
      <p:regular r:id="rId13"/>
    </p:embeddedFont>
    <p:embeddedFont>
      <p:font typeface="Now Bold" charset="1" panose="00000800000000000000"/>
      <p:regular r:id="rId14"/>
    </p:embeddedFont>
    <p:embeddedFont>
      <p:font typeface="Now Bold Bold" charset="1" panose="00000A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26" Target="slides/slide11.xml" Type="http://schemas.openxmlformats.org/officeDocument/2006/relationships/slide"/><Relationship Id="rId27" Target="slides/slide12.xml" Type="http://schemas.openxmlformats.org/officeDocument/2006/relationships/slide"/><Relationship Id="rId28" Target="slides/slide13.xml" Type="http://schemas.openxmlformats.org/officeDocument/2006/relationships/slide"/><Relationship Id="rId29" Target="slides/slide14.xml" Type="http://schemas.openxmlformats.org/officeDocument/2006/relationships/slide"/><Relationship Id="rId3" Target="viewProps.xml" Type="http://schemas.openxmlformats.org/officeDocument/2006/relationships/viewProps"/><Relationship Id="rId30" Target="slides/slide15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2.png" Type="http://schemas.openxmlformats.org/officeDocument/2006/relationships/image"/><Relationship Id="rId4" Target="../media/image30.png" Type="http://schemas.openxmlformats.org/officeDocument/2006/relationships/image"/><Relationship Id="rId5" Target="http://cjlabalsa.hopto.org" TargetMode="External" Type="http://schemas.openxmlformats.org/officeDocument/2006/relationships/hyperlink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32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3.png" Type="http://schemas.openxmlformats.org/officeDocument/2006/relationships/image"/><Relationship Id="rId5" Target="../media/image34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jpeg" Type="http://schemas.openxmlformats.org/officeDocument/2006/relationships/image"/><Relationship Id="rId6" Target="../media/image2.png" Type="http://schemas.openxmlformats.org/officeDocument/2006/relationships/image"/><Relationship Id="rId7" Target="https://www.cjatocha.es" TargetMode="External" Type="http://schemas.openxmlformats.org/officeDocument/2006/relationships/hyperlink"/><Relationship Id="rId8" Target="https://www.salesianosestrecho.com" TargetMode="External" Type="http://schemas.openxmlformats.org/officeDocument/2006/relationships/hyperlink"/><Relationship Id="rId9" Target="https://salesianosatocha.es" TargetMode="External" Type="http://schemas.openxmlformats.org/officeDocument/2006/relationships/hyperlink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.png" Type="http://schemas.openxmlformats.org/officeDocument/2006/relationships/image"/><Relationship Id="rId11" Target="../media/image19.png" Type="http://schemas.openxmlformats.org/officeDocument/2006/relationships/image"/><Relationship Id="rId2" Target="../media/image11.jpeg" Type="http://schemas.openxmlformats.org/officeDocument/2006/relationships/image"/><Relationship Id="rId3" Target="../media/image2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Relationship Id="rId9" Target="../media/image1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20.pn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Relationship Id="rId7" Target="../media/image2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2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2500" r="0" b="1250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3589782" y="2283714"/>
            <a:ext cx="11108436" cy="5719572"/>
            <a:chOff x="0" y="0"/>
            <a:chExt cx="2925679" cy="150638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25679" cy="1506389"/>
            </a:xfrm>
            <a:custGeom>
              <a:avLst/>
              <a:gdLst/>
              <a:ahLst/>
              <a:cxnLst/>
              <a:rect r="r" b="b" t="t" l="l"/>
              <a:pathLst>
                <a:path h="1506389" w="2925679">
                  <a:moveTo>
                    <a:pt x="0" y="0"/>
                  </a:moveTo>
                  <a:lnTo>
                    <a:pt x="2925679" y="0"/>
                  </a:lnTo>
                  <a:lnTo>
                    <a:pt x="2925679" y="1506389"/>
                  </a:lnTo>
                  <a:lnTo>
                    <a:pt x="0" y="1506389"/>
                  </a:lnTo>
                  <a:close/>
                </a:path>
              </a:pathLst>
            </a:custGeom>
            <a:solidFill>
              <a:srgbClr val="FEFAFA">
                <a:alpha val="6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018095" y="9141416"/>
            <a:ext cx="4269905" cy="1145584"/>
          </a:xfrm>
          <a:custGeom>
            <a:avLst/>
            <a:gdLst/>
            <a:ahLst/>
            <a:cxnLst/>
            <a:rect r="r" b="b" t="t" l="l"/>
            <a:pathLst>
              <a:path h="1145584" w="4269905">
                <a:moveTo>
                  <a:pt x="0" y="0"/>
                </a:moveTo>
                <a:lnTo>
                  <a:pt x="4269905" y="0"/>
                </a:lnTo>
                <a:lnTo>
                  <a:pt x="4269905" y="1145584"/>
                </a:lnTo>
                <a:lnTo>
                  <a:pt x="0" y="114558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4595805" y="3495375"/>
            <a:ext cx="9037720" cy="4256727"/>
            <a:chOff x="0" y="0"/>
            <a:chExt cx="12050293" cy="567563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968623"/>
              <a:ext cx="12050293" cy="357267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0509"/>
                </a:lnSpc>
              </a:pPr>
              <a:r>
                <a:rPr lang="en-US" sz="8831">
                  <a:solidFill>
                    <a:srgbClr val="DF5657"/>
                  </a:solidFill>
                  <a:latin typeface="Now Bold"/>
                </a:rPr>
                <a:t>DISEÑO WEB Y BBDD EN CJ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9525"/>
              <a:ext cx="11314325" cy="7333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92"/>
                </a:lnSpc>
              </a:pPr>
              <a:r>
                <a:rPr lang="en-US" sz="3691" spc="1314">
                  <a:solidFill>
                    <a:srgbClr val="FE0217"/>
                  </a:solidFill>
                  <a:latin typeface="Now"/>
                </a:rPr>
                <a:t>TFG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367984" y="4808365"/>
              <a:ext cx="11314325" cy="86727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79"/>
                </a:lnSpc>
              </a:pPr>
              <a:r>
                <a:rPr lang="en-US" sz="2167" spc="771">
                  <a:solidFill>
                    <a:srgbClr val="C90606"/>
                  </a:solidFill>
                  <a:latin typeface="Now"/>
                </a:rPr>
                <a:t>RUBEN AGYAKWA  MARCO BATISTA Y JEROME GAMBOA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2500" r="0" b="1250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270214" y="803853"/>
            <a:ext cx="16230600" cy="9098223"/>
            <a:chOff x="0" y="0"/>
            <a:chExt cx="4274726" cy="23962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396240"/>
            </a:xfrm>
            <a:custGeom>
              <a:avLst/>
              <a:gdLst/>
              <a:ahLst/>
              <a:cxnLst/>
              <a:rect r="r" b="b" t="t" l="l"/>
              <a:pathLst>
                <a:path h="2396240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396240"/>
                  </a:lnTo>
                  <a:lnTo>
                    <a:pt x="0" y="2396240"/>
                  </a:lnTo>
                  <a:close/>
                </a:path>
              </a:pathLst>
            </a:custGeom>
            <a:solidFill>
              <a:srgbClr val="445967">
                <a:alpha val="6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128088" y="9170926"/>
            <a:ext cx="4159912" cy="1116074"/>
          </a:xfrm>
          <a:custGeom>
            <a:avLst/>
            <a:gdLst/>
            <a:ahLst/>
            <a:cxnLst/>
            <a:rect r="r" b="b" t="t" l="l"/>
            <a:pathLst>
              <a:path h="1116074" w="4159912">
                <a:moveTo>
                  <a:pt x="0" y="0"/>
                </a:moveTo>
                <a:lnTo>
                  <a:pt x="4159912" y="0"/>
                </a:lnTo>
                <a:lnTo>
                  <a:pt x="4159912" y="1116074"/>
                </a:lnTo>
                <a:lnTo>
                  <a:pt x="0" y="11160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305473" y="882436"/>
            <a:ext cx="11902571" cy="8288490"/>
          </a:xfrm>
          <a:custGeom>
            <a:avLst/>
            <a:gdLst/>
            <a:ahLst/>
            <a:cxnLst/>
            <a:rect r="r" b="b" t="t" l="l"/>
            <a:pathLst>
              <a:path h="8288490" w="11902571">
                <a:moveTo>
                  <a:pt x="0" y="0"/>
                </a:moveTo>
                <a:lnTo>
                  <a:pt x="11902571" y="0"/>
                </a:lnTo>
                <a:lnTo>
                  <a:pt x="11902571" y="8288490"/>
                </a:lnTo>
                <a:lnTo>
                  <a:pt x="0" y="82884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02247" y="1229719"/>
            <a:ext cx="11581556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0"/>
              </a:lnSpc>
            </a:pPr>
            <a:r>
              <a:rPr lang="en-US" sz="5000">
                <a:solidFill>
                  <a:srgbClr val="C90606"/>
                </a:solidFill>
                <a:latin typeface="Now Bold"/>
              </a:rPr>
              <a:t>ARQUITECTURA DE SOFTWARE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63812" y="3104333"/>
            <a:ext cx="3483322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u="sng">
                <a:solidFill>
                  <a:srgbClr val="FEFEFE"/>
                </a:solidFill>
                <a:latin typeface="Open Sans Extra Bold"/>
              </a:rPr>
              <a:t>Estructura de ficheros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2500" r="0" b="1250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270214" y="803853"/>
            <a:ext cx="16230600" cy="9098223"/>
            <a:chOff x="0" y="0"/>
            <a:chExt cx="4274726" cy="23962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396240"/>
            </a:xfrm>
            <a:custGeom>
              <a:avLst/>
              <a:gdLst/>
              <a:ahLst/>
              <a:cxnLst/>
              <a:rect r="r" b="b" t="t" l="l"/>
              <a:pathLst>
                <a:path h="2396240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396240"/>
                  </a:lnTo>
                  <a:lnTo>
                    <a:pt x="0" y="2396240"/>
                  </a:lnTo>
                  <a:close/>
                </a:path>
              </a:pathLst>
            </a:custGeom>
            <a:solidFill>
              <a:srgbClr val="445967">
                <a:alpha val="6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128088" y="9170926"/>
            <a:ext cx="4159912" cy="1116074"/>
          </a:xfrm>
          <a:custGeom>
            <a:avLst/>
            <a:gdLst/>
            <a:ahLst/>
            <a:cxnLst/>
            <a:rect r="r" b="b" t="t" l="l"/>
            <a:pathLst>
              <a:path h="1116074" w="4159912">
                <a:moveTo>
                  <a:pt x="0" y="0"/>
                </a:moveTo>
                <a:lnTo>
                  <a:pt x="4159912" y="0"/>
                </a:lnTo>
                <a:lnTo>
                  <a:pt x="4159912" y="1116074"/>
                </a:lnTo>
                <a:lnTo>
                  <a:pt x="0" y="11160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575647" y="2980093"/>
            <a:ext cx="11878404" cy="5939202"/>
          </a:xfrm>
          <a:custGeom>
            <a:avLst/>
            <a:gdLst/>
            <a:ahLst/>
            <a:cxnLst/>
            <a:rect r="r" b="b" t="t" l="l"/>
            <a:pathLst>
              <a:path h="5939202" w="11878404">
                <a:moveTo>
                  <a:pt x="0" y="0"/>
                </a:moveTo>
                <a:lnTo>
                  <a:pt x="11878404" y="0"/>
                </a:lnTo>
                <a:lnTo>
                  <a:pt x="11878404" y="5939202"/>
                </a:lnTo>
                <a:lnTo>
                  <a:pt x="0" y="59392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02247" y="1229719"/>
            <a:ext cx="11581556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0"/>
              </a:lnSpc>
            </a:pPr>
            <a:r>
              <a:rPr lang="en-US" sz="5000">
                <a:solidFill>
                  <a:srgbClr val="C90606"/>
                </a:solidFill>
                <a:latin typeface="Now Bold"/>
              </a:rPr>
              <a:t>ARQUITECTURA DE SOFTWARE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02247" y="2259211"/>
            <a:ext cx="3549551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u="sng">
                <a:solidFill>
                  <a:srgbClr val="FEFEFE"/>
                </a:solidFill>
                <a:latin typeface="Open Sans Extra Bold"/>
              </a:rPr>
              <a:t>Aspectos de Seguridad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3956" r="0" b="395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270214" y="803853"/>
            <a:ext cx="16230600" cy="9098223"/>
            <a:chOff x="0" y="0"/>
            <a:chExt cx="4274726" cy="23962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396240"/>
            </a:xfrm>
            <a:custGeom>
              <a:avLst/>
              <a:gdLst/>
              <a:ahLst/>
              <a:cxnLst/>
              <a:rect r="r" b="b" t="t" l="l"/>
              <a:pathLst>
                <a:path h="2396240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396240"/>
                  </a:lnTo>
                  <a:lnTo>
                    <a:pt x="0" y="2396240"/>
                  </a:lnTo>
                  <a:close/>
                </a:path>
              </a:pathLst>
            </a:custGeom>
            <a:solidFill>
              <a:srgbClr val="445967">
                <a:alpha val="6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128088" y="9170926"/>
            <a:ext cx="4159912" cy="1116074"/>
          </a:xfrm>
          <a:custGeom>
            <a:avLst/>
            <a:gdLst/>
            <a:ahLst/>
            <a:cxnLst/>
            <a:rect r="r" b="b" t="t" l="l"/>
            <a:pathLst>
              <a:path h="1116074" w="4159912">
                <a:moveTo>
                  <a:pt x="0" y="0"/>
                </a:moveTo>
                <a:lnTo>
                  <a:pt x="4159912" y="0"/>
                </a:lnTo>
                <a:lnTo>
                  <a:pt x="4159912" y="1116074"/>
                </a:lnTo>
                <a:lnTo>
                  <a:pt x="0" y="11160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>
            <a:hlinkClick r:id="rId5" tooltip="http://cjlabalsa.hopto.org"/>
          </p:cNvPr>
          <p:cNvSpPr/>
          <p:nvPr/>
        </p:nvSpPr>
        <p:spPr>
          <a:xfrm flipH="false" flipV="false" rot="0">
            <a:off x="2415389" y="2677633"/>
            <a:ext cx="13457222" cy="6350127"/>
          </a:xfrm>
          <a:custGeom>
            <a:avLst/>
            <a:gdLst/>
            <a:ahLst/>
            <a:cxnLst/>
            <a:rect r="r" b="b" t="t" l="l"/>
            <a:pathLst>
              <a:path h="6350127" w="13457222">
                <a:moveTo>
                  <a:pt x="0" y="0"/>
                </a:moveTo>
                <a:lnTo>
                  <a:pt x="13457222" y="0"/>
                </a:lnTo>
                <a:lnTo>
                  <a:pt x="13457222" y="6350127"/>
                </a:lnTo>
                <a:lnTo>
                  <a:pt x="0" y="63501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02247" y="1229719"/>
            <a:ext cx="11581556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0"/>
              </a:lnSpc>
            </a:pPr>
            <a:r>
              <a:rPr lang="en-US" sz="5000">
                <a:solidFill>
                  <a:srgbClr val="C90606"/>
                </a:solidFill>
                <a:latin typeface="Now Bold"/>
              </a:rPr>
              <a:t>ARQUITECTURA DE SOFTWARE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02247" y="2138227"/>
            <a:ext cx="4967734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u="sng">
                <a:solidFill>
                  <a:srgbClr val="FEFEFE"/>
                </a:solidFill>
                <a:latin typeface="Open Sans Extra Bold"/>
              </a:rPr>
              <a:t>Diseño de la interfaz de usuario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270214" y="803853"/>
            <a:ext cx="16230600" cy="9098223"/>
            <a:chOff x="0" y="0"/>
            <a:chExt cx="4274726" cy="23962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396240"/>
            </a:xfrm>
            <a:custGeom>
              <a:avLst/>
              <a:gdLst/>
              <a:ahLst/>
              <a:cxnLst/>
              <a:rect r="r" b="b" t="t" l="l"/>
              <a:pathLst>
                <a:path h="2396240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396240"/>
                  </a:lnTo>
                  <a:lnTo>
                    <a:pt x="0" y="2396240"/>
                  </a:lnTo>
                  <a:close/>
                </a:path>
              </a:pathLst>
            </a:custGeom>
            <a:solidFill>
              <a:srgbClr val="445967">
                <a:alpha val="6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128088" y="9170926"/>
            <a:ext cx="4159912" cy="1116074"/>
          </a:xfrm>
          <a:custGeom>
            <a:avLst/>
            <a:gdLst/>
            <a:ahLst/>
            <a:cxnLst/>
            <a:rect r="r" b="b" t="t" l="l"/>
            <a:pathLst>
              <a:path h="1116074" w="4159912">
                <a:moveTo>
                  <a:pt x="0" y="0"/>
                </a:moveTo>
                <a:lnTo>
                  <a:pt x="4159912" y="0"/>
                </a:lnTo>
                <a:lnTo>
                  <a:pt x="4159912" y="1116074"/>
                </a:lnTo>
                <a:lnTo>
                  <a:pt x="0" y="11160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085761" y="2744329"/>
            <a:ext cx="8116477" cy="6132817"/>
          </a:xfrm>
          <a:custGeom>
            <a:avLst/>
            <a:gdLst/>
            <a:ahLst/>
            <a:cxnLst/>
            <a:rect r="r" b="b" t="t" l="l"/>
            <a:pathLst>
              <a:path h="6132817" w="8116477">
                <a:moveTo>
                  <a:pt x="0" y="0"/>
                </a:moveTo>
                <a:lnTo>
                  <a:pt x="8116478" y="0"/>
                </a:lnTo>
                <a:lnTo>
                  <a:pt x="8116478" y="6132817"/>
                </a:lnTo>
                <a:lnTo>
                  <a:pt x="0" y="61328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02247" y="1229719"/>
            <a:ext cx="11581556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0"/>
              </a:lnSpc>
            </a:pPr>
            <a:r>
              <a:rPr lang="en-US" sz="5000">
                <a:solidFill>
                  <a:srgbClr val="C90606"/>
                </a:solidFill>
                <a:latin typeface="Now Bold"/>
              </a:rPr>
              <a:t>ARQUITECTURA DE SOFTWARE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02247" y="2107981"/>
            <a:ext cx="2402384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u="sng">
                <a:solidFill>
                  <a:srgbClr val="FEFEFE"/>
                </a:solidFill>
                <a:latin typeface="Open Sans Extra Bold"/>
              </a:rPr>
              <a:t>Acceso Remoto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12" r="0" b="7812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270214" y="803853"/>
            <a:ext cx="16230600" cy="9098223"/>
            <a:chOff x="0" y="0"/>
            <a:chExt cx="4274726" cy="23962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396240"/>
            </a:xfrm>
            <a:custGeom>
              <a:avLst/>
              <a:gdLst/>
              <a:ahLst/>
              <a:cxnLst/>
              <a:rect r="r" b="b" t="t" l="l"/>
              <a:pathLst>
                <a:path h="2396240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396240"/>
                  </a:lnTo>
                  <a:lnTo>
                    <a:pt x="0" y="2396240"/>
                  </a:lnTo>
                  <a:close/>
                </a:path>
              </a:pathLst>
            </a:custGeom>
            <a:solidFill>
              <a:srgbClr val="445967">
                <a:alpha val="6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128088" y="9170926"/>
            <a:ext cx="4159912" cy="1116074"/>
          </a:xfrm>
          <a:custGeom>
            <a:avLst/>
            <a:gdLst/>
            <a:ahLst/>
            <a:cxnLst/>
            <a:rect r="r" b="b" t="t" l="l"/>
            <a:pathLst>
              <a:path h="1116074" w="4159912">
                <a:moveTo>
                  <a:pt x="0" y="0"/>
                </a:moveTo>
                <a:lnTo>
                  <a:pt x="4159912" y="0"/>
                </a:lnTo>
                <a:lnTo>
                  <a:pt x="4159912" y="1116074"/>
                </a:lnTo>
                <a:lnTo>
                  <a:pt x="0" y="11160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465433" y="1972669"/>
            <a:ext cx="9840161" cy="8282524"/>
          </a:xfrm>
          <a:custGeom>
            <a:avLst/>
            <a:gdLst/>
            <a:ahLst/>
            <a:cxnLst/>
            <a:rect r="r" b="b" t="t" l="l"/>
            <a:pathLst>
              <a:path h="8282524" w="9840161">
                <a:moveTo>
                  <a:pt x="0" y="0"/>
                </a:moveTo>
                <a:lnTo>
                  <a:pt x="9840161" y="0"/>
                </a:lnTo>
                <a:lnTo>
                  <a:pt x="9840161" y="8282524"/>
                </a:lnTo>
                <a:lnTo>
                  <a:pt x="0" y="82825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702247" y="1229719"/>
            <a:ext cx="11581556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0"/>
              </a:lnSpc>
            </a:pPr>
            <a:r>
              <a:rPr lang="en-US" sz="5000">
                <a:solidFill>
                  <a:srgbClr val="C90606"/>
                </a:solidFill>
                <a:latin typeface="Now Bold"/>
              </a:rPr>
              <a:t>ARQUITECTURA DE SOFTWARE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13223" y="2107981"/>
            <a:ext cx="858202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u="sng">
                <a:solidFill>
                  <a:srgbClr val="FEFEFE"/>
                </a:solidFill>
                <a:latin typeface="Open Sans Extra Bold"/>
              </a:rPr>
              <a:t>BBDD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2500" r="0" b="1250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270214" y="803853"/>
            <a:ext cx="16230600" cy="9098223"/>
            <a:chOff x="0" y="0"/>
            <a:chExt cx="4274726" cy="23962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396240"/>
            </a:xfrm>
            <a:custGeom>
              <a:avLst/>
              <a:gdLst/>
              <a:ahLst/>
              <a:cxnLst/>
              <a:rect r="r" b="b" t="t" l="l"/>
              <a:pathLst>
                <a:path h="2396240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396240"/>
                  </a:lnTo>
                  <a:lnTo>
                    <a:pt x="0" y="2396240"/>
                  </a:lnTo>
                  <a:close/>
                </a:path>
              </a:pathLst>
            </a:custGeom>
            <a:solidFill>
              <a:srgbClr val="445967">
                <a:alpha val="6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128088" y="9170926"/>
            <a:ext cx="4159912" cy="1116074"/>
          </a:xfrm>
          <a:custGeom>
            <a:avLst/>
            <a:gdLst/>
            <a:ahLst/>
            <a:cxnLst/>
            <a:rect r="r" b="b" t="t" l="l"/>
            <a:pathLst>
              <a:path h="1116074" w="4159912">
                <a:moveTo>
                  <a:pt x="0" y="0"/>
                </a:moveTo>
                <a:lnTo>
                  <a:pt x="4159912" y="0"/>
                </a:lnTo>
                <a:lnTo>
                  <a:pt x="4159912" y="1116074"/>
                </a:lnTo>
                <a:lnTo>
                  <a:pt x="0" y="11160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831238" y="2289443"/>
            <a:ext cx="7441753" cy="6127043"/>
          </a:xfrm>
          <a:custGeom>
            <a:avLst/>
            <a:gdLst/>
            <a:ahLst/>
            <a:cxnLst/>
            <a:rect r="r" b="b" t="t" l="l"/>
            <a:pathLst>
              <a:path h="6127043" w="7441753">
                <a:moveTo>
                  <a:pt x="0" y="0"/>
                </a:moveTo>
                <a:lnTo>
                  <a:pt x="7441753" y="0"/>
                </a:lnTo>
                <a:lnTo>
                  <a:pt x="7441753" y="6127043"/>
                </a:lnTo>
                <a:lnTo>
                  <a:pt x="0" y="61270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495548" y="2460048"/>
            <a:ext cx="5366904" cy="5366904"/>
          </a:xfrm>
          <a:custGeom>
            <a:avLst/>
            <a:gdLst/>
            <a:ahLst/>
            <a:cxnLst/>
            <a:rect r="r" b="b" t="t" l="l"/>
            <a:pathLst>
              <a:path h="5366904" w="5366904">
                <a:moveTo>
                  <a:pt x="0" y="0"/>
                </a:moveTo>
                <a:lnTo>
                  <a:pt x="5366903" y="0"/>
                </a:lnTo>
                <a:lnTo>
                  <a:pt x="5366903" y="5366904"/>
                </a:lnTo>
                <a:lnTo>
                  <a:pt x="0" y="53669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02247" y="1229719"/>
            <a:ext cx="14370986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0"/>
              </a:lnSpc>
            </a:pPr>
            <a:r>
              <a:rPr lang="en-US" sz="5000">
                <a:solidFill>
                  <a:srgbClr val="C90606"/>
                </a:solidFill>
                <a:latin typeface="Now Bold"/>
              </a:rPr>
              <a:t>OBJETIVOS, CONCLUSIONES, MEJORAS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2500" r="0" b="1250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3571831" y="-697493"/>
            <a:ext cx="15456632" cy="11681987"/>
            <a:chOff x="0" y="0"/>
            <a:chExt cx="4070883" cy="307673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70883" cy="3076737"/>
            </a:xfrm>
            <a:custGeom>
              <a:avLst/>
              <a:gdLst/>
              <a:ahLst/>
              <a:cxnLst/>
              <a:rect r="r" b="b" t="t" l="l"/>
              <a:pathLst>
                <a:path h="3076737" w="4070883">
                  <a:moveTo>
                    <a:pt x="0" y="0"/>
                  </a:moveTo>
                  <a:lnTo>
                    <a:pt x="4070883" y="0"/>
                  </a:lnTo>
                  <a:lnTo>
                    <a:pt x="4070883" y="3076737"/>
                  </a:lnTo>
                  <a:lnTo>
                    <a:pt x="0" y="3076737"/>
                  </a:lnTo>
                  <a:close/>
                </a:path>
              </a:pathLst>
            </a:custGeom>
            <a:solidFill>
              <a:srgbClr val="FEFAFA">
                <a:alpha val="6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0" y="9328704"/>
            <a:ext cx="3571831" cy="958296"/>
          </a:xfrm>
          <a:custGeom>
            <a:avLst/>
            <a:gdLst/>
            <a:ahLst/>
            <a:cxnLst/>
            <a:rect r="r" b="b" t="t" l="l"/>
            <a:pathLst>
              <a:path h="958296" w="3571831">
                <a:moveTo>
                  <a:pt x="0" y="0"/>
                </a:moveTo>
                <a:lnTo>
                  <a:pt x="3571831" y="0"/>
                </a:lnTo>
                <a:lnTo>
                  <a:pt x="3571831" y="958296"/>
                </a:lnTo>
                <a:lnTo>
                  <a:pt x="0" y="9582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708629" y="1676079"/>
            <a:ext cx="12938961" cy="6582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792"/>
              </a:lnSpc>
            </a:pPr>
            <a:r>
              <a:rPr lang="en-US" sz="4331" spc="372">
                <a:solidFill>
                  <a:srgbClr val="FE0217"/>
                </a:solidFill>
                <a:latin typeface="Now Bold"/>
              </a:rPr>
              <a:t>Descripción, Objetivos y Justificación</a:t>
            </a:r>
          </a:p>
          <a:p>
            <a:pPr>
              <a:lnSpc>
                <a:spcPts val="8792"/>
              </a:lnSpc>
            </a:pPr>
            <a:r>
              <a:rPr lang="en-US" sz="4331" spc="372">
                <a:solidFill>
                  <a:srgbClr val="FE0217"/>
                </a:solidFill>
                <a:latin typeface="Now Bold"/>
              </a:rPr>
              <a:t>Planificación</a:t>
            </a:r>
          </a:p>
          <a:p>
            <a:pPr>
              <a:lnSpc>
                <a:spcPts val="8792"/>
              </a:lnSpc>
            </a:pPr>
            <a:r>
              <a:rPr lang="en-US" sz="4331" spc="372">
                <a:solidFill>
                  <a:srgbClr val="FE0217"/>
                </a:solidFill>
                <a:latin typeface="Now Bold"/>
              </a:rPr>
              <a:t>Tecnología utilizada</a:t>
            </a:r>
          </a:p>
          <a:p>
            <a:pPr>
              <a:lnSpc>
                <a:spcPts val="8792"/>
              </a:lnSpc>
            </a:pPr>
            <a:r>
              <a:rPr lang="en-US" sz="4331" spc="372">
                <a:solidFill>
                  <a:srgbClr val="FE0217"/>
                </a:solidFill>
                <a:latin typeface="Now Bold"/>
              </a:rPr>
              <a:t>Analisís de requirimientos</a:t>
            </a:r>
          </a:p>
          <a:p>
            <a:pPr>
              <a:lnSpc>
                <a:spcPts val="8792"/>
              </a:lnSpc>
            </a:pPr>
            <a:r>
              <a:rPr lang="en-US" sz="4331" spc="372">
                <a:solidFill>
                  <a:srgbClr val="FE0217"/>
                </a:solidFill>
                <a:latin typeface="Now Bold"/>
              </a:rPr>
              <a:t>Arquitecturas</a:t>
            </a:r>
          </a:p>
          <a:p>
            <a:pPr>
              <a:lnSpc>
                <a:spcPts val="8792"/>
              </a:lnSpc>
            </a:pPr>
            <a:r>
              <a:rPr lang="en-US" sz="4331" spc="372">
                <a:solidFill>
                  <a:srgbClr val="FE0217"/>
                </a:solidFill>
                <a:latin typeface="Now Bold"/>
              </a:rPr>
              <a:t>Objetivos, conclusiones, mejoras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797598" y="1640005"/>
            <a:ext cx="1486748" cy="78054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989"/>
              </a:lnSpc>
            </a:pPr>
            <a:r>
              <a:rPr lang="en-US" sz="3595" spc="233">
                <a:solidFill>
                  <a:srgbClr val="C90606"/>
                </a:solidFill>
                <a:latin typeface="Now"/>
              </a:rPr>
              <a:t>01</a:t>
            </a:r>
          </a:p>
          <a:p>
            <a:pPr algn="r">
              <a:lnSpc>
                <a:spcPts val="8989"/>
              </a:lnSpc>
            </a:pPr>
            <a:r>
              <a:rPr lang="en-US" sz="3595" spc="233">
                <a:solidFill>
                  <a:srgbClr val="C90606"/>
                </a:solidFill>
                <a:latin typeface="Now"/>
              </a:rPr>
              <a:t>02</a:t>
            </a:r>
          </a:p>
          <a:p>
            <a:pPr algn="r">
              <a:lnSpc>
                <a:spcPts val="8989"/>
              </a:lnSpc>
            </a:pPr>
            <a:r>
              <a:rPr lang="en-US" sz="3595" spc="233">
                <a:solidFill>
                  <a:srgbClr val="C90606"/>
                </a:solidFill>
                <a:latin typeface="Now"/>
              </a:rPr>
              <a:t>03</a:t>
            </a:r>
          </a:p>
          <a:p>
            <a:pPr algn="r">
              <a:lnSpc>
                <a:spcPts val="8989"/>
              </a:lnSpc>
            </a:pPr>
            <a:r>
              <a:rPr lang="en-US" sz="3595" spc="233">
                <a:solidFill>
                  <a:srgbClr val="C90606"/>
                </a:solidFill>
                <a:latin typeface="Now"/>
              </a:rPr>
              <a:t>04</a:t>
            </a:r>
          </a:p>
          <a:p>
            <a:pPr algn="r">
              <a:lnSpc>
                <a:spcPts val="8989"/>
              </a:lnSpc>
            </a:pPr>
            <a:r>
              <a:rPr lang="en-US" sz="3595" spc="233">
                <a:solidFill>
                  <a:srgbClr val="C90606"/>
                </a:solidFill>
                <a:latin typeface="Now"/>
              </a:rPr>
              <a:t>05</a:t>
            </a:r>
          </a:p>
          <a:p>
            <a:pPr algn="r">
              <a:lnSpc>
                <a:spcPts val="8989"/>
              </a:lnSpc>
            </a:pPr>
            <a:r>
              <a:rPr lang="en-US" sz="3595" spc="233">
                <a:solidFill>
                  <a:srgbClr val="C90606"/>
                </a:solidFill>
                <a:latin typeface="Now"/>
              </a:rPr>
              <a:t>06</a:t>
            </a:r>
          </a:p>
          <a:p>
            <a:pPr algn="r">
              <a:lnSpc>
                <a:spcPts val="8989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8700633" y="503229"/>
            <a:ext cx="6735617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0"/>
              </a:lnSpc>
            </a:pPr>
            <a:r>
              <a:rPr lang="en-US" sz="5000">
                <a:solidFill>
                  <a:srgbClr val="C90606"/>
                </a:solidFill>
                <a:latin typeface="Now Bold"/>
              </a:rPr>
              <a:t>CONTENIDOS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028700" y="594388"/>
            <a:ext cx="16230600" cy="9098223"/>
            <a:chOff x="0" y="0"/>
            <a:chExt cx="4274726" cy="23962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396240"/>
            </a:xfrm>
            <a:custGeom>
              <a:avLst/>
              <a:gdLst/>
              <a:ahLst/>
              <a:cxnLst/>
              <a:rect r="r" b="b" t="t" l="l"/>
              <a:pathLst>
                <a:path h="2396240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396240"/>
                  </a:lnTo>
                  <a:lnTo>
                    <a:pt x="0" y="2396240"/>
                  </a:lnTo>
                  <a:close/>
                </a:path>
              </a:pathLst>
            </a:custGeom>
            <a:solidFill>
              <a:srgbClr val="445967">
                <a:alpha val="6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192124" y="4493119"/>
            <a:ext cx="4151673" cy="1011305"/>
          </a:xfrm>
          <a:custGeom>
            <a:avLst/>
            <a:gdLst/>
            <a:ahLst/>
            <a:cxnLst/>
            <a:rect r="r" b="b" t="t" l="l"/>
            <a:pathLst>
              <a:path h="1011305" w="4151673">
                <a:moveTo>
                  <a:pt x="0" y="0"/>
                </a:moveTo>
                <a:lnTo>
                  <a:pt x="4151673" y="0"/>
                </a:lnTo>
                <a:lnTo>
                  <a:pt x="4151673" y="1011305"/>
                </a:lnTo>
                <a:lnTo>
                  <a:pt x="0" y="10113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63486" r="-643" b="-47044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528747" y="4456929"/>
            <a:ext cx="4610936" cy="1047495"/>
          </a:xfrm>
          <a:custGeom>
            <a:avLst/>
            <a:gdLst/>
            <a:ahLst/>
            <a:cxnLst/>
            <a:rect r="r" b="b" t="t" l="l"/>
            <a:pathLst>
              <a:path h="1047495" w="4610936">
                <a:moveTo>
                  <a:pt x="0" y="0"/>
                </a:moveTo>
                <a:lnTo>
                  <a:pt x="4610937" y="0"/>
                </a:lnTo>
                <a:lnTo>
                  <a:pt x="4610937" y="1047495"/>
                </a:lnTo>
                <a:lnTo>
                  <a:pt x="0" y="10474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966885" y="4493119"/>
            <a:ext cx="4354230" cy="1011305"/>
          </a:xfrm>
          <a:custGeom>
            <a:avLst/>
            <a:gdLst/>
            <a:ahLst/>
            <a:cxnLst/>
            <a:rect r="r" b="b" t="t" l="l"/>
            <a:pathLst>
              <a:path h="1011305" w="4354230">
                <a:moveTo>
                  <a:pt x="0" y="0"/>
                </a:moveTo>
                <a:lnTo>
                  <a:pt x="4354230" y="0"/>
                </a:lnTo>
                <a:lnTo>
                  <a:pt x="4354230" y="1011305"/>
                </a:lnTo>
                <a:lnTo>
                  <a:pt x="0" y="101130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4128088" y="9170926"/>
            <a:ext cx="4159912" cy="1116074"/>
          </a:xfrm>
          <a:custGeom>
            <a:avLst/>
            <a:gdLst/>
            <a:ahLst/>
            <a:cxnLst/>
            <a:rect r="r" b="b" t="t" l="l"/>
            <a:pathLst>
              <a:path h="1116074" w="4159912">
                <a:moveTo>
                  <a:pt x="0" y="0"/>
                </a:moveTo>
                <a:lnTo>
                  <a:pt x="4159912" y="0"/>
                </a:lnTo>
                <a:lnTo>
                  <a:pt x="4159912" y="1116074"/>
                </a:lnTo>
                <a:lnTo>
                  <a:pt x="0" y="11160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02247" y="1229719"/>
            <a:ext cx="15557053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0"/>
              </a:lnSpc>
            </a:pPr>
            <a:r>
              <a:rPr lang="en-US" sz="5000">
                <a:solidFill>
                  <a:srgbClr val="C90606"/>
                </a:solidFill>
                <a:latin typeface="Now Bold"/>
              </a:rPr>
              <a:t>DESCRI`PCIÓN, OBJETIVOS Y JUSTIFICACIÓN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31621" y="2777219"/>
            <a:ext cx="1672679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u="sng">
                <a:solidFill>
                  <a:srgbClr val="FE0217"/>
                </a:solidFill>
                <a:latin typeface="Open Sans Extra Bold"/>
                <a:hlinkClick r:id="rId7" tooltip="https://www.cjatocha.es"/>
              </a:rPr>
              <a:t>Cj ATOCHA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359774" y="2777219"/>
            <a:ext cx="3568452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u="sng">
                <a:solidFill>
                  <a:srgbClr val="FE0217"/>
                </a:solidFill>
                <a:latin typeface="Open Sans Extra Bold"/>
                <a:hlinkClick r:id="rId8" tooltip="https://www.salesianosestrecho.com"/>
              </a:rPr>
              <a:t>SALESIANOS ESTRECHO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187060" y="2777219"/>
            <a:ext cx="3294311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u="sng">
                <a:solidFill>
                  <a:srgbClr val="FE0217"/>
                </a:solidFill>
                <a:latin typeface="Open Sans Extra Bold"/>
                <a:hlinkClick r:id="rId9" tooltip="https://salesianosatocha.es"/>
              </a:rPr>
              <a:t>SALESIANOS ATOCHA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12" r="0" b="7812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573915" y="1253540"/>
            <a:ext cx="19435831" cy="7779921"/>
            <a:chOff x="0" y="0"/>
            <a:chExt cx="5118902" cy="20490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18902" cy="2049033"/>
            </a:xfrm>
            <a:custGeom>
              <a:avLst/>
              <a:gdLst/>
              <a:ahLst/>
              <a:cxnLst/>
              <a:rect r="r" b="b" t="t" l="l"/>
              <a:pathLst>
                <a:path h="2049033" w="5118902">
                  <a:moveTo>
                    <a:pt x="0" y="0"/>
                  </a:moveTo>
                  <a:lnTo>
                    <a:pt x="5118902" y="0"/>
                  </a:lnTo>
                  <a:lnTo>
                    <a:pt x="5118902" y="2049033"/>
                  </a:lnTo>
                  <a:lnTo>
                    <a:pt x="0" y="2049033"/>
                  </a:lnTo>
                  <a:close/>
                </a:path>
              </a:pathLst>
            </a:custGeom>
            <a:solidFill>
              <a:srgbClr val="445967">
                <a:alpha val="6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0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28700" y="2770937"/>
            <a:ext cx="4926076" cy="1543050"/>
            <a:chOff x="0" y="0"/>
            <a:chExt cx="1297403" cy="406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97403" cy="406400"/>
            </a:xfrm>
            <a:custGeom>
              <a:avLst/>
              <a:gdLst/>
              <a:ahLst/>
              <a:cxnLst/>
              <a:rect r="r" b="b" t="t" l="l"/>
              <a:pathLst>
                <a:path h="406400" w="1297403">
                  <a:moveTo>
                    <a:pt x="0" y="0"/>
                  </a:moveTo>
                  <a:lnTo>
                    <a:pt x="1094203" y="0"/>
                  </a:lnTo>
                  <a:lnTo>
                    <a:pt x="1297403" y="203200"/>
                  </a:lnTo>
                  <a:lnTo>
                    <a:pt x="1094203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AF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77800" y="9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0"/>
                </a:lnSpc>
              </a:pPr>
              <a:r>
                <a:rPr lang="en-US" sz="2400" spc="33">
                  <a:solidFill>
                    <a:srgbClr val="C90606"/>
                  </a:solidFill>
                  <a:latin typeface="Now Bold"/>
                </a:rPr>
                <a:t>PLANIFICACIÓN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680962" y="2770937"/>
            <a:ext cx="4926076" cy="1543050"/>
            <a:chOff x="0" y="0"/>
            <a:chExt cx="1297403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297403" cy="406400"/>
            </a:xfrm>
            <a:custGeom>
              <a:avLst/>
              <a:gdLst/>
              <a:ahLst/>
              <a:cxnLst/>
              <a:rect r="r" b="b" t="t" l="l"/>
              <a:pathLst>
                <a:path h="406400" w="1297403">
                  <a:moveTo>
                    <a:pt x="0" y="0"/>
                  </a:moveTo>
                  <a:lnTo>
                    <a:pt x="1094203" y="0"/>
                  </a:lnTo>
                  <a:lnTo>
                    <a:pt x="1297403" y="203200"/>
                  </a:lnTo>
                  <a:lnTo>
                    <a:pt x="1094203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AF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77800" y="9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0"/>
                </a:lnSpc>
              </a:pPr>
              <a:r>
                <a:rPr lang="en-US" sz="2400" spc="33">
                  <a:solidFill>
                    <a:srgbClr val="C90606"/>
                  </a:solidFill>
                  <a:latin typeface="Now Bold"/>
                </a:rPr>
                <a:t>DESARROLLO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333224" y="2770937"/>
            <a:ext cx="4926076" cy="1543050"/>
            <a:chOff x="0" y="0"/>
            <a:chExt cx="1297403" cy="406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297403" cy="406400"/>
            </a:xfrm>
            <a:custGeom>
              <a:avLst/>
              <a:gdLst/>
              <a:ahLst/>
              <a:cxnLst/>
              <a:rect r="r" b="b" t="t" l="l"/>
              <a:pathLst>
                <a:path h="406400" w="1297403">
                  <a:moveTo>
                    <a:pt x="0" y="0"/>
                  </a:moveTo>
                  <a:lnTo>
                    <a:pt x="1094203" y="0"/>
                  </a:lnTo>
                  <a:lnTo>
                    <a:pt x="1297403" y="203200"/>
                  </a:lnTo>
                  <a:lnTo>
                    <a:pt x="1094203" y="406400"/>
                  </a:lnTo>
                  <a:lnTo>
                    <a:pt x="0" y="406400"/>
                  </a:lnTo>
                  <a:lnTo>
                    <a:pt x="203200" y="203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AFA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77800" y="9525"/>
              <a:ext cx="558800" cy="396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0"/>
                </a:lnSpc>
              </a:pPr>
              <a:r>
                <a:rPr lang="en-US" sz="2400" spc="33">
                  <a:solidFill>
                    <a:srgbClr val="C90606"/>
                  </a:solidFill>
                  <a:latin typeface="Now Bold"/>
                </a:rPr>
                <a:t>PRUEBAS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4788734" y="9328704"/>
            <a:ext cx="3571831" cy="958296"/>
          </a:xfrm>
          <a:custGeom>
            <a:avLst/>
            <a:gdLst/>
            <a:ahLst/>
            <a:cxnLst/>
            <a:rect r="r" b="b" t="t" l="l"/>
            <a:pathLst>
              <a:path h="958296" w="3571831">
                <a:moveTo>
                  <a:pt x="0" y="0"/>
                </a:moveTo>
                <a:lnTo>
                  <a:pt x="3571831" y="0"/>
                </a:lnTo>
                <a:lnTo>
                  <a:pt x="3571831" y="958296"/>
                </a:lnTo>
                <a:lnTo>
                  <a:pt x="0" y="9582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028700" y="1663977"/>
            <a:ext cx="6735617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0"/>
              </a:lnSpc>
            </a:pPr>
            <a:r>
              <a:rPr lang="en-US" sz="5000">
                <a:solidFill>
                  <a:srgbClr val="C90606"/>
                </a:solidFill>
                <a:latin typeface="Now Bold"/>
              </a:rPr>
              <a:t>PLANIFICACIÓN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566641" y="4920708"/>
            <a:ext cx="3789188" cy="2159259"/>
            <a:chOff x="0" y="0"/>
            <a:chExt cx="5052251" cy="2879012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9525"/>
              <a:ext cx="5052251" cy="4679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60"/>
                </a:lnSpc>
              </a:pPr>
              <a:r>
                <a:rPr lang="en-US" sz="2400" spc="33">
                  <a:solidFill>
                    <a:srgbClr val="C90606"/>
                  </a:solidFill>
                  <a:latin typeface="Now Bold"/>
                </a:rPr>
                <a:t>PLANIFICACIÓN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572565"/>
              <a:ext cx="5052251" cy="23064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388620" indent="-194310" lvl="1">
                <a:lnSpc>
                  <a:spcPts val="2808"/>
                </a:lnSpc>
                <a:buFont typeface="Arial"/>
                <a:buChar char="•"/>
              </a:pPr>
              <a:r>
                <a:rPr lang="en-US" sz="1800" spc="25">
                  <a:solidFill>
                    <a:srgbClr val="FE0217"/>
                  </a:solidFill>
                  <a:latin typeface="Now"/>
                </a:rPr>
                <a:t>Reunión del equipo</a:t>
              </a:r>
            </a:p>
            <a:p>
              <a:pPr marL="388620" indent="-194310" lvl="1">
                <a:lnSpc>
                  <a:spcPts val="2808"/>
                </a:lnSpc>
                <a:buFont typeface="Arial"/>
                <a:buChar char="•"/>
              </a:pPr>
              <a:r>
                <a:rPr lang="en-US" sz="1800" spc="25">
                  <a:solidFill>
                    <a:srgbClr val="FE0217"/>
                  </a:solidFill>
                  <a:latin typeface="Now"/>
                </a:rPr>
                <a:t>Distribución de roles</a:t>
              </a:r>
            </a:p>
            <a:p>
              <a:pPr marL="388620" indent="-194310" lvl="1">
                <a:lnSpc>
                  <a:spcPts val="2808"/>
                </a:lnSpc>
                <a:buFont typeface="Arial"/>
                <a:buChar char="•"/>
              </a:pPr>
              <a:r>
                <a:rPr lang="en-US" sz="1800" spc="25">
                  <a:solidFill>
                    <a:srgbClr val="FE0217"/>
                  </a:solidFill>
                  <a:latin typeface="Now"/>
                </a:rPr>
                <a:t>Búsqueda de inspiraciones</a:t>
              </a:r>
            </a:p>
            <a:p>
              <a:pPr marL="388620" indent="-194310" lvl="1">
                <a:lnSpc>
                  <a:spcPts val="2808"/>
                </a:lnSpc>
                <a:buFont typeface="Arial"/>
                <a:buChar char="•"/>
              </a:pPr>
              <a:r>
                <a:rPr lang="en-US" sz="1800" spc="25">
                  <a:solidFill>
                    <a:srgbClr val="FE0217"/>
                  </a:solidFill>
                  <a:latin typeface="Now"/>
                </a:rPr>
                <a:t>Lluvia de ideas</a:t>
              </a:r>
            </a:p>
            <a:p>
              <a:pPr marL="388620" indent="-194310" lvl="1">
                <a:lnSpc>
                  <a:spcPts val="2808"/>
                </a:lnSpc>
                <a:buFont typeface="Arial"/>
                <a:buChar char="•"/>
              </a:pPr>
              <a:r>
                <a:rPr lang="en-US" sz="1800" spc="25">
                  <a:solidFill>
                    <a:srgbClr val="FE0217"/>
                  </a:solidFill>
                  <a:latin typeface="Now"/>
                </a:rPr>
                <a:t>Estructura de la información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189550" y="4920708"/>
            <a:ext cx="3785657" cy="2511684"/>
            <a:chOff x="0" y="0"/>
            <a:chExt cx="5047542" cy="3348912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9525"/>
              <a:ext cx="5047542" cy="4679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60"/>
                </a:lnSpc>
              </a:pPr>
              <a:r>
                <a:rPr lang="en-US" sz="2400" spc="33">
                  <a:solidFill>
                    <a:srgbClr val="C90606"/>
                  </a:solidFill>
                  <a:latin typeface="Now Bold"/>
                </a:rPr>
                <a:t>DESARROLLO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572565"/>
              <a:ext cx="5047542" cy="27763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388620" indent="-194310" lvl="1">
                <a:lnSpc>
                  <a:spcPts val="2808"/>
                </a:lnSpc>
                <a:buFont typeface="Arial"/>
                <a:buChar char="•"/>
              </a:pPr>
              <a:r>
                <a:rPr lang="en-US" sz="1800" spc="25">
                  <a:solidFill>
                    <a:srgbClr val="FE0217"/>
                  </a:solidFill>
                  <a:latin typeface="Now"/>
                </a:rPr>
                <a:t>Desarrollo del programa</a:t>
              </a:r>
            </a:p>
            <a:p>
              <a:pPr marL="388620" indent="-194310" lvl="1">
                <a:lnSpc>
                  <a:spcPts val="2808"/>
                </a:lnSpc>
                <a:buFont typeface="Arial"/>
                <a:buChar char="•"/>
              </a:pPr>
              <a:r>
                <a:rPr lang="en-US" sz="1800" spc="25">
                  <a:solidFill>
                    <a:srgbClr val="FE0217"/>
                  </a:solidFill>
                  <a:latin typeface="Now"/>
                </a:rPr>
                <a:t>Recopilación de información</a:t>
              </a:r>
            </a:p>
            <a:p>
              <a:pPr marL="388620" indent="-194310" lvl="1">
                <a:lnSpc>
                  <a:spcPts val="2808"/>
                </a:lnSpc>
                <a:buFont typeface="Arial"/>
                <a:buChar char="•"/>
              </a:pPr>
              <a:r>
                <a:rPr lang="en-US" sz="1800" spc="25">
                  <a:solidFill>
                    <a:srgbClr val="FE0217"/>
                  </a:solidFill>
                  <a:latin typeface="Now"/>
                </a:rPr>
                <a:t>Investigación</a:t>
              </a:r>
            </a:p>
            <a:p>
              <a:pPr marL="388620" indent="-194310" lvl="1">
                <a:lnSpc>
                  <a:spcPts val="2808"/>
                </a:lnSpc>
                <a:buFont typeface="Arial"/>
                <a:buChar char="•"/>
              </a:pPr>
              <a:r>
                <a:rPr lang="en-US" sz="1800" spc="25">
                  <a:solidFill>
                    <a:srgbClr val="FE0217"/>
                  </a:solidFill>
                  <a:latin typeface="Now"/>
                </a:rPr>
                <a:t>Reuniones de progreso</a:t>
              </a:r>
            </a:p>
            <a:p>
              <a:pPr marL="388620" indent="-194310" lvl="1">
                <a:lnSpc>
                  <a:spcPts val="2808"/>
                </a:lnSpc>
                <a:buFont typeface="Arial"/>
                <a:buChar char="•"/>
              </a:pPr>
              <a:r>
                <a:rPr lang="en-US" sz="1800" spc="25">
                  <a:solidFill>
                    <a:srgbClr val="FE0217"/>
                  </a:solidFill>
                  <a:latin typeface="Now"/>
                </a:rPr>
                <a:t>Resolución de Errores</a:t>
              </a:r>
            </a:p>
            <a:p>
              <a:pPr marL="388620" indent="-194310" lvl="1">
                <a:lnSpc>
                  <a:spcPts val="2808"/>
                </a:lnSpc>
                <a:buFont typeface="Arial"/>
                <a:buChar char="•"/>
              </a:pPr>
              <a:r>
                <a:rPr lang="en-US" sz="1800" spc="25">
                  <a:solidFill>
                    <a:srgbClr val="FE0217"/>
                  </a:solidFill>
                  <a:latin typeface="Now"/>
                </a:rPr>
                <a:t>Implementación de código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3176331" y="4920708"/>
            <a:ext cx="3398318" cy="1806834"/>
            <a:chOff x="0" y="0"/>
            <a:chExt cx="4531091" cy="2409112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9525"/>
              <a:ext cx="4531091" cy="4679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60"/>
                </a:lnSpc>
              </a:pPr>
              <a:r>
                <a:rPr lang="en-US" sz="2400" spc="33">
                  <a:solidFill>
                    <a:srgbClr val="C90606"/>
                  </a:solidFill>
                  <a:latin typeface="Now Bold"/>
                </a:rPr>
                <a:t>PRUEBAS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572565"/>
              <a:ext cx="4531091" cy="183654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388620" indent="-194310" lvl="1">
                <a:lnSpc>
                  <a:spcPts val="2808"/>
                </a:lnSpc>
                <a:buFont typeface="Arial"/>
                <a:buChar char="•"/>
              </a:pPr>
              <a:r>
                <a:rPr lang="en-US" sz="1800" spc="25">
                  <a:solidFill>
                    <a:srgbClr val="FE0217"/>
                  </a:solidFill>
                  <a:latin typeface="Now"/>
                </a:rPr>
                <a:t>Internas</a:t>
              </a:r>
            </a:p>
            <a:p>
              <a:pPr marL="388620" indent="-194310" lvl="1">
                <a:lnSpc>
                  <a:spcPts val="2808"/>
                </a:lnSpc>
                <a:buFont typeface="Arial"/>
                <a:buChar char="•"/>
              </a:pPr>
              <a:r>
                <a:rPr lang="en-US" sz="1800" spc="25">
                  <a:solidFill>
                    <a:srgbClr val="FE0217"/>
                  </a:solidFill>
                  <a:latin typeface="Now"/>
                </a:rPr>
                <a:t>Externas</a:t>
              </a:r>
            </a:p>
            <a:p>
              <a:pPr marL="388620" indent="-194310" lvl="1">
                <a:lnSpc>
                  <a:spcPts val="2808"/>
                </a:lnSpc>
                <a:buFont typeface="Arial"/>
                <a:buChar char="•"/>
              </a:pPr>
              <a:r>
                <a:rPr lang="en-US" sz="1800" spc="25">
                  <a:solidFill>
                    <a:srgbClr val="FE0217"/>
                  </a:solidFill>
                  <a:latin typeface="Now"/>
                </a:rPr>
                <a:t>Feedback clientes</a:t>
              </a:r>
            </a:p>
            <a:p>
              <a:pPr marL="388620" indent="-194310" lvl="1">
                <a:lnSpc>
                  <a:spcPts val="2808"/>
                </a:lnSpc>
                <a:buFont typeface="Arial"/>
                <a:buChar char="•"/>
              </a:pPr>
              <a:r>
                <a:rPr lang="en-US" sz="1800" spc="25">
                  <a:solidFill>
                    <a:srgbClr val="FE0217"/>
                  </a:solidFill>
                  <a:latin typeface="Now"/>
                </a:rPr>
                <a:t>Análisis de los Resultados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2500" r="0" b="1250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573915" y="1253540"/>
            <a:ext cx="19435831" cy="7779921"/>
            <a:chOff x="0" y="0"/>
            <a:chExt cx="5118902" cy="20490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18902" cy="2049033"/>
            </a:xfrm>
            <a:custGeom>
              <a:avLst/>
              <a:gdLst/>
              <a:ahLst/>
              <a:cxnLst/>
              <a:rect r="r" b="b" t="t" l="l"/>
              <a:pathLst>
                <a:path h="2049033" w="5118902">
                  <a:moveTo>
                    <a:pt x="0" y="0"/>
                  </a:moveTo>
                  <a:lnTo>
                    <a:pt x="5118902" y="0"/>
                  </a:lnTo>
                  <a:lnTo>
                    <a:pt x="5118902" y="2049033"/>
                  </a:lnTo>
                  <a:lnTo>
                    <a:pt x="0" y="2049033"/>
                  </a:lnTo>
                  <a:close/>
                </a:path>
              </a:pathLst>
            </a:custGeom>
            <a:solidFill>
              <a:srgbClr val="445967">
                <a:alpha val="6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788734" y="9328704"/>
            <a:ext cx="3571831" cy="958296"/>
          </a:xfrm>
          <a:custGeom>
            <a:avLst/>
            <a:gdLst/>
            <a:ahLst/>
            <a:cxnLst/>
            <a:rect r="r" b="b" t="t" l="l"/>
            <a:pathLst>
              <a:path h="958296" w="3571831">
                <a:moveTo>
                  <a:pt x="0" y="0"/>
                </a:moveTo>
                <a:lnTo>
                  <a:pt x="3571831" y="0"/>
                </a:lnTo>
                <a:lnTo>
                  <a:pt x="3571831" y="958296"/>
                </a:lnTo>
                <a:lnTo>
                  <a:pt x="0" y="9582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507576" y="2485616"/>
            <a:ext cx="11272849" cy="5315768"/>
          </a:xfrm>
          <a:custGeom>
            <a:avLst/>
            <a:gdLst/>
            <a:ahLst/>
            <a:cxnLst/>
            <a:rect r="r" b="b" t="t" l="l"/>
            <a:pathLst>
              <a:path h="5315768" w="11272849">
                <a:moveTo>
                  <a:pt x="0" y="0"/>
                </a:moveTo>
                <a:lnTo>
                  <a:pt x="11272848" y="0"/>
                </a:lnTo>
                <a:lnTo>
                  <a:pt x="11272848" y="5315768"/>
                </a:lnTo>
                <a:lnTo>
                  <a:pt x="0" y="53157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663977"/>
            <a:ext cx="10552664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0"/>
              </a:lnSpc>
            </a:pPr>
            <a:r>
              <a:rPr lang="en-US" sz="5000">
                <a:solidFill>
                  <a:srgbClr val="C90606"/>
                </a:solidFill>
                <a:latin typeface="Now Bold"/>
              </a:rPr>
              <a:t>PLANIFICACIÓN INICIAL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12500" r="0" b="1250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-573915" y="1253540"/>
            <a:ext cx="19435831" cy="7779921"/>
            <a:chOff x="0" y="0"/>
            <a:chExt cx="5118902" cy="20490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18902" cy="2049033"/>
            </a:xfrm>
            <a:custGeom>
              <a:avLst/>
              <a:gdLst/>
              <a:ahLst/>
              <a:cxnLst/>
              <a:rect r="r" b="b" t="t" l="l"/>
              <a:pathLst>
                <a:path h="2049033" w="5118902">
                  <a:moveTo>
                    <a:pt x="0" y="0"/>
                  </a:moveTo>
                  <a:lnTo>
                    <a:pt x="5118902" y="0"/>
                  </a:lnTo>
                  <a:lnTo>
                    <a:pt x="5118902" y="2049033"/>
                  </a:lnTo>
                  <a:lnTo>
                    <a:pt x="0" y="2049033"/>
                  </a:lnTo>
                  <a:close/>
                </a:path>
              </a:pathLst>
            </a:custGeom>
            <a:solidFill>
              <a:srgbClr val="445967">
                <a:alpha val="6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788734" y="9328704"/>
            <a:ext cx="3571831" cy="958296"/>
          </a:xfrm>
          <a:custGeom>
            <a:avLst/>
            <a:gdLst/>
            <a:ahLst/>
            <a:cxnLst/>
            <a:rect r="r" b="b" t="t" l="l"/>
            <a:pathLst>
              <a:path h="958296" w="3571831">
                <a:moveTo>
                  <a:pt x="0" y="0"/>
                </a:moveTo>
                <a:lnTo>
                  <a:pt x="3571831" y="0"/>
                </a:lnTo>
                <a:lnTo>
                  <a:pt x="3571831" y="958296"/>
                </a:lnTo>
                <a:lnTo>
                  <a:pt x="0" y="9582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505992" y="2488226"/>
            <a:ext cx="11276017" cy="5310548"/>
          </a:xfrm>
          <a:custGeom>
            <a:avLst/>
            <a:gdLst/>
            <a:ahLst/>
            <a:cxnLst/>
            <a:rect r="r" b="b" t="t" l="l"/>
            <a:pathLst>
              <a:path h="5310548" w="11276017">
                <a:moveTo>
                  <a:pt x="0" y="0"/>
                </a:moveTo>
                <a:lnTo>
                  <a:pt x="11276016" y="0"/>
                </a:lnTo>
                <a:lnTo>
                  <a:pt x="11276016" y="5310548"/>
                </a:lnTo>
                <a:lnTo>
                  <a:pt x="0" y="53105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1663977"/>
            <a:ext cx="10552664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0"/>
              </a:lnSpc>
            </a:pPr>
            <a:r>
              <a:rPr lang="en-US" sz="5000">
                <a:solidFill>
                  <a:srgbClr val="C90606"/>
                </a:solidFill>
                <a:latin typeface="Now Bold"/>
              </a:rPr>
              <a:t>PLANIFICACIÓN REAL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3956" r="0" b="3956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788222" y="594388"/>
            <a:ext cx="16230600" cy="9098223"/>
            <a:chOff x="0" y="0"/>
            <a:chExt cx="4274726" cy="23962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396240"/>
            </a:xfrm>
            <a:custGeom>
              <a:avLst/>
              <a:gdLst/>
              <a:ahLst/>
              <a:cxnLst/>
              <a:rect r="r" b="b" t="t" l="l"/>
              <a:pathLst>
                <a:path h="2396240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396240"/>
                  </a:lnTo>
                  <a:lnTo>
                    <a:pt x="0" y="2396240"/>
                  </a:lnTo>
                  <a:close/>
                </a:path>
              </a:pathLst>
            </a:custGeom>
            <a:solidFill>
              <a:srgbClr val="445967">
                <a:alpha val="6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128088" y="9170926"/>
            <a:ext cx="4159912" cy="1116074"/>
          </a:xfrm>
          <a:custGeom>
            <a:avLst/>
            <a:gdLst/>
            <a:ahLst/>
            <a:cxnLst/>
            <a:rect r="r" b="b" t="t" l="l"/>
            <a:pathLst>
              <a:path h="1116074" w="4159912">
                <a:moveTo>
                  <a:pt x="0" y="0"/>
                </a:moveTo>
                <a:lnTo>
                  <a:pt x="4159912" y="0"/>
                </a:lnTo>
                <a:lnTo>
                  <a:pt x="4159912" y="1116074"/>
                </a:lnTo>
                <a:lnTo>
                  <a:pt x="0" y="11160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02247" y="2984293"/>
            <a:ext cx="2428422" cy="2428422"/>
          </a:xfrm>
          <a:custGeom>
            <a:avLst/>
            <a:gdLst/>
            <a:ahLst/>
            <a:cxnLst/>
            <a:rect r="r" b="b" t="t" l="l"/>
            <a:pathLst>
              <a:path h="2428422" w="2428422">
                <a:moveTo>
                  <a:pt x="0" y="0"/>
                </a:moveTo>
                <a:lnTo>
                  <a:pt x="2428422" y="0"/>
                </a:lnTo>
                <a:lnTo>
                  <a:pt x="2428422" y="2428422"/>
                </a:lnTo>
                <a:lnTo>
                  <a:pt x="0" y="24284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618072" y="2984293"/>
            <a:ext cx="4285450" cy="2428422"/>
          </a:xfrm>
          <a:custGeom>
            <a:avLst/>
            <a:gdLst/>
            <a:ahLst/>
            <a:cxnLst/>
            <a:rect r="r" b="b" t="t" l="l"/>
            <a:pathLst>
              <a:path h="2428422" w="4285450">
                <a:moveTo>
                  <a:pt x="0" y="0"/>
                </a:moveTo>
                <a:lnTo>
                  <a:pt x="4285450" y="0"/>
                </a:lnTo>
                <a:lnTo>
                  <a:pt x="4285450" y="2428422"/>
                </a:lnTo>
                <a:lnTo>
                  <a:pt x="0" y="24284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246383" y="3236409"/>
            <a:ext cx="3947476" cy="2219194"/>
          </a:xfrm>
          <a:custGeom>
            <a:avLst/>
            <a:gdLst/>
            <a:ahLst/>
            <a:cxnLst/>
            <a:rect r="r" b="b" t="t" l="l"/>
            <a:pathLst>
              <a:path h="2219194" w="3947476">
                <a:moveTo>
                  <a:pt x="0" y="0"/>
                </a:moveTo>
                <a:lnTo>
                  <a:pt x="3947476" y="0"/>
                </a:lnTo>
                <a:lnTo>
                  <a:pt x="3947476" y="2219194"/>
                </a:lnTo>
                <a:lnTo>
                  <a:pt x="0" y="221919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736904" y="6206732"/>
            <a:ext cx="4224510" cy="2282995"/>
          </a:xfrm>
          <a:custGeom>
            <a:avLst/>
            <a:gdLst/>
            <a:ahLst/>
            <a:cxnLst/>
            <a:rect r="r" b="b" t="t" l="l"/>
            <a:pathLst>
              <a:path h="2282995" w="4224510">
                <a:moveTo>
                  <a:pt x="0" y="0"/>
                </a:moveTo>
                <a:lnTo>
                  <a:pt x="4224510" y="0"/>
                </a:lnTo>
                <a:lnTo>
                  <a:pt x="4224510" y="2282995"/>
                </a:lnTo>
                <a:lnTo>
                  <a:pt x="0" y="22829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3729873" y="6316676"/>
            <a:ext cx="2324659" cy="2324659"/>
          </a:xfrm>
          <a:custGeom>
            <a:avLst/>
            <a:gdLst/>
            <a:ahLst/>
            <a:cxnLst/>
            <a:rect r="r" b="b" t="t" l="l"/>
            <a:pathLst>
              <a:path h="2324659" w="2324659">
                <a:moveTo>
                  <a:pt x="0" y="0"/>
                </a:moveTo>
                <a:lnTo>
                  <a:pt x="2324659" y="0"/>
                </a:lnTo>
                <a:lnTo>
                  <a:pt x="2324659" y="2324659"/>
                </a:lnTo>
                <a:lnTo>
                  <a:pt x="0" y="232465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493025" y="6128998"/>
            <a:ext cx="2438464" cy="2438464"/>
          </a:xfrm>
          <a:custGeom>
            <a:avLst/>
            <a:gdLst/>
            <a:ahLst/>
            <a:cxnLst/>
            <a:rect r="r" b="b" t="t" l="l"/>
            <a:pathLst>
              <a:path h="2438464" w="2438464">
                <a:moveTo>
                  <a:pt x="0" y="0"/>
                </a:moveTo>
                <a:lnTo>
                  <a:pt x="2438464" y="0"/>
                </a:lnTo>
                <a:lnTo>
                  <a:pt x="2438464" y="2438464"/>
                </a:lnTo>
                <a:lnTo>
                  <a:pt x="0" y="243846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905750" y="3114043"/>
            <a:ext cx="2444676" cy="2463926"/>
          </a:xfrm>
          <a:custGeom>
            <a:avLst/>
            <a:gdLst/>
            <a:ahLst/>
            <a:cxnLst/>
            <a:rect r="r" b="b" t="t" l="l"/>
            <a:pathLst>
              <a:path h="2463926" w="2444676">
                <a:moveTo>
                  <a:pt x="0" y="0"/>
                </a:moveTo>
                <a:lnTo>
                  <a:pt x="2444676" y="0"/>
                </a:lnTo>
                <a:lnTo>
                  <a:pt x="2444676" y="2463926"/>
                </a:lnTo>
                <a:lnTo>
                  <a:pt x="0" y="246392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20121" y="748696"/>
            <a:ext cx="3673755" cy="2066487"/>
          </a:xfrm>
          <a:custGeom>
            <a:avLst/>
            <a:gdLst/>
            <a:ahLst/>
            <a:cxnLst/>
            <a:rect r="r" b="b" t="t" l="l"/>
            <a:pathLst>
              <a:path h="2066487" w="3673755">
                <a:moveTo>
                  <a:pt x="0" y="0"/>
                </a:moveTo>
                <a:lnTo>
                  <a:pt x="3673755" y="0"/>
                </a:lnTo>
                <a:lnTo>
                  <a:pt x="3673755" y="2066488"/>
                </a:lnTo>
                <a:lnTo>
                  <a:pt x="0" y="206648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702247" y="1229719"/>
            <a:ext cx="11581556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0"/>
              </a:lnSpc>
            </a:pPr>
            <a:r>
              <a:rPr lang="en-US" sz="5000">
                <a:solidFill>
                  <a:srgbClr val="C90606"/>
                </a:solidFill>
                <a:latin typeface="Now Bold"/>
              </a:rPr>
              <a:t>TECNOLOGIA UTILIZADA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483972" y="803853"/>
            <a:ext cx="16230600" cy="9098223"/>
            <a:chOff x="0" y="0"/>
            <a:chExt cx="4274726" cy="23962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396240"/>
            </a:xfrm>
            <a:custGeom>
              <a:avLst/>
              <a:gdLst/>
              <a:ahLst/>
              <a:cxnLst/>
              <a:rect r="r" b="b" t="t" l="l"/>
              <a:pathLst>
                <a:path h="2396240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396240"/>
                  </a:lnTo>
                  <a:lnTo>
                    <a:pt x="0" y="2396240"/>
                  </a:lnTo>
                  <a:close/>
                </a:path>
              </a:pathLst>
            </a:custGeom>
            <a:solidFill>
              <a:srgbClr val="445967">
                <a:alpha val="6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128088" y="9170926"/>
            <a:ext cx="4159912" cy="1116074"/>
          </a:xfrm>
          <a:custGeom>
            <a:avLst/>
            <a:gdLst/>
            <a:ahLst/>
            <a:cxnLst/>
            <a:rect r="r" b="b" t="t" l="l"/>
            <a:pathLst>
              <a:path h="1116074" w="4159912">
                <a:moveTo>
                  <a:pt x="0" y="0"/>
                </a:moveTo>
                <a:lnTo>
                  <a:pt x="4159912" y="0"/>
                </a:lnTo>
                <a:lnTo>
                  <a:pt x="4159912" y="1116074"/>
                </a:lnTo>
                <a:lnTo>
                  <a:pt x="0" y="11160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168002" y="4196785"/>
            <a:ext cx="3033847" cy="3033847"/>
          </a:xfrm>
          <a:custGeom>
            <a:avLst/>
            <a:gdLst/>
            <a:ahLst/>
            <a:cxnLst/>
            <a:rect r="r" b="b" t="t" l="l"/>
            <a:pathLst>
              <a:path h="3033847" w="3033847">
                <a:moveTo>
                  <a:pt x="0" y="0"/>
                </a:moveTo>
                <a:lnTo>
                  <a:pt x="3033847" y="0"/>
                </a:lnTo>
                <a:lnTo>
                  <a:pt x="3033847" y="3033848"/>
                </a:lnTo>
                <a:lnTo>
                  <a:pt x="0" y="30338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847515" y="4170807"/>
            <a:ext cx="2364315" cy="2364315"/>
          </a:xfrm>
          <a:custGeom>
            <a:avLst/>
            <a:gdLst/>
            <a:ahLst/>
            <a:cxnLst/>
            <a:rect r="r" b="b" t="t" l="l"/>
            <a:pathLst>
              <a:path h="2364315" w="2364315">
                <a:moveTo>
                  <a:pt x="0" y="0"/>
                </a:moveTo>
                <a:lnTo>
                  <a:pt x="2364315" y="0"/>
                </a:lnTo>
                <a:lnTo>
                  <a:pt x="2364315" y="2364315"/>
                </a:lnTo>
                <a:lnTo>
                  <a:pt x="0" y="23643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559327" y="4050687"/>
            <a:ext cx="2604554" cy="2604554"/>
          </a:xfrm>
          <a:custGeom>
            <a:avLst/>
            <a:gdLst/>
            <a:ahLst/>
            <a:cxnLst/>
            <a:rect r="r" b="b" t="t" l="l"/>
            <a:pathLst>
              <a:path h="2604554" w="2604554">
                <a:moveTo>
                  <a:pt x="0" y="0"/>
                </a:moveTo>
                <a:lnTo>
                  <a:pt x="2604554" y="0"/>
                </a:lnTo>
                <a:lnTo>
                  <a:pt x="2604554" y="2604555"/>
                </a:lnTo>
                <a:lnTo>
                  <a:pt x="0" y="26045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654861" y="6655242"/>
            <a:ext cx="2540494" cy="2444673"/>
          </a:xfrm>
          <a:custGeom>
            <a:avLst/>
            <a:gdLst/>
            <a:ahLst/>
            <a:cxnLst/>
            <a:rect r="r" b="b" t="t" l="l"/>
            <a:pathLst>
              <a:path h="2444673" w="2540494">
                <a:moveTo>
                  <a:pt x="0" y="0"/>
                </a:moveTo>
                <a:lnTo>
                  <a:pt x="2540494" y="0"/>
                </a:lnTo>
                <a:lnTo>
                  <a:pt x="2540494" y="2444673"/>
                </a:lnTo>
                <a:lnTo>
                  <a:pt x="0" y="24446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593" r="0" b="-2325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02247" y="1229719"/>
            <a:ext cx="11581556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0"/>
              </a:lnSpc>
            </a:pPr>
            <a:r>
              <a:rPr lang="en-US" sz="5000">
                <a:solidFill>
                  <a:srgbClr val="C90606"/>
                </a:solidFill>
                <a:latin typeface="Now Bold"/>
              </a:rPr>
              <a:t>ANALISIS DE REQUERIMIENTOS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002769" y="3336833"/>
            <a:ext cx="2077492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u="sng">
                <a:solidFill>
                  <a:srgbClr val="FEFEFE"/>
                </a:solidFill>
                <a:latin typeface="Open Sans Extra Bold"/>
              </a:rPr>
              <a:t>Navegadores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904322" y="3336833"/>
            <a:ext cx="1561207" cy="396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 u="sng">
                <a:solidFill>
                  <a:srgbClr val="FEFEFE"/>
                </a:solidFill>
                <a:latin typeface="Open Sans Extra Bold"/>
              </a:rPr>
              <a:t>Hardware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12" r="0" b="7812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1270214" y="803853"/>
            <a:ext cx="16230600" cy="9098223"/>
            <a:chOff x="0" y="0"/>
            <a:chExt cx="4274726" cy="23962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2396240"/>
            </a:xfrm>
            <a:custGeom>
              <a:avLst/>
              <a:gdLst/>
              <a:ahLst/>
              <a:cxnLst/>
              <a:rect r="r" b="b" t="t" l="l"/>
              <a:pathLst>
                <a:path h="2396240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396240"/>
                  </a:lnTo>
                  <a:lnTo>
                    <a:pt x="0" y="2396240"/>
                  </a:lnTo>
                  <a:close/>
                </a:path>
              </a:pathLst>
            </a:custGeom>
            <a:solidFill>
              <a:srgbClr val="445967">
                <a:alpha val="69804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812800" cy="8032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60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4128088" y="9170926"/>
            <a:ext cx="4159912" cy="1116074"/>
          </a:xfrm>
          <a:custGeom>
            <a:avLst/>
            <a:gdLst/>
            <a:ahLst/>
            <a:cxnLst/>
            <a:rect r="r" b="b" t="t" l="l"/>
            <a:pathLst>
              <a:path h="1116074" w="4159912">
                <a:moveTo>
                  <a:pt x="0" y="0"/>
                </a:moveTo>
                <a:lnTo>
                  <a:pt x="4159912" y="0"/>
                </a:lnTo>
                <a:lnTo>
                  <a:pt x="4159912" y="1116074"/>
                </a:lnTo>
                <a:lnTo>
                  <a:pt x="0" y="11160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128088" y="3860297"/>
            <a:ext cx="2985335" cy="2985335"/>
          </a:xfrm>
          <a:custGeom>
            <a:avLst/>
            <a:gdLst/>
            <a:ahLst/>
            <a:cxnLst/>
            <a:rect r="r" b="b" t="t" l="l"/>
            <a:pathLst>
              <a:path h="2985335" w="2985335">
                <a:moveTo>
                  <a:pt x="0" y="0"/>
                </a:moveTo>
                <a:lnTo>
                  <a:pt x="2985336" y="0"/>
                </a:lnTo>
                <a:lnTo>
                  <a:pt x="2985336" y="2985335"/>
                </a:lnTo>
                <a:lnTo>
                  <a:pt x="0" y="298533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027464" y="3680037"/>
            <a:ext cx="3445380" cy="3445380"/>
          </a:xfrm>
          <a:custGeom>
            <a:avLst/>
            <a:gdLst/>
            <a:ahLst/>
            <a:cxnLst/>
            <a:rect r="r" b="b" t="t" l="l"/>
            <a:pathLst>
              <a:path h="3445380" w="3445380">
                <a:moveTo>
                  <a:pt x="0" y="0"/>
                </a:moveTo>
                <a:lnTo>
                  <a:pt x="3445380" y="0"/>
                </a:lnTo>
                <a:lnTo>
                  <a:pt x="3445380" y="3445380"/>
                </a:lnTo>
                <a:lnTo>
                  <a:pt x="0" y="34453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02247" y="3786741"/>
            <a:ext cx="3107974" cy="3132447"/>
          </a:xfrm>
          <a:custGeom>
            <a:avLst/>
            <a:gdLst/>
            <a:ahLst/>
            <a:cxnLst/>
            <a:rect r="r" b="b" t="t" l="l"/>
            <a:pathLst>
              <a:path h="3132447" w="3107974">
                <a:moveTo>
                  <a:pt x="0" y="0"/>
                </a:moveTo>
                <a:lnTo>
                  <a:pt x="3107975" y="0"/>
                </a:lnTo>
                <a:lnTo>
                  <a:pt x="3107975" y="3132447"/>
                </a:lnTo>
                <a:lnTo>
                  <a:pt x="0" y="313244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048562" y="4101107"/>
            <a:ext cx="4740777" cy="2642983"/>
          </a:xfrm>
          <a:custGeom>
            <a:avLst/>
            <a:gdLst/>
            <a:ahLst/>
            <a:cxnLst/>
            <a:rect r="r" b="b" t="t" l="l"/>
            <a:pathLst>
              <a:path h="2642983" w="4740777">
                <a:moveTo>
                  <a:pt x="0" y="0"/>
                </a:moveTo>
                <a:lnTo>
                  <a:pt x="4740777" y="0"/>
                </a:lnTo>
                <a:lnTo>
                  <a:pt x="4740777" y="2642983"/>
                </a:lnTo>
                <a:lnTo>
                  <a:pt x="0" y="264298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702247" y="1229719"/>
            <a:ext cx="11581556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0"/>
              </a:lnSpc>
            </a:pPr>
            <a:r>
              <a:rPr lang="en-US" sz="5000">
                <a:solidFill>
                  <a:srgbClr val="C90606"/>
                </a:solidFill>
                <a:latin typeface="Now Bold"/>
              </a:rPr>
              <a:t>ARQUITECTURA DE HARDWARE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DAFlsxAbeEY</dc:identifier>
  <dcterms:modified xsi:type="dcterms:W3CDTF">2011-08-01T06:04:30Z</dcterms:modified>
  <cp:revision>1</cp:revision>
  <dc:title>propuesta</dc:title>
</cp:coreProperties>
</file>